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jpe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654" r:id="rId2"/>
    <p:sldId id="258" r:id="rId3"/>
    <p:sldId id="348" r:id="rId4"/>
    <p:sldId id="262" r:id="rId5"/>
    <p:sldId id="666" r:id="rId6"/>
    <p:sldId id="657" r:id="rId7"/>
    <p:sldId id="653" r:id="rId8"/>
    <p:sldId id="656" r:id="rId9"/>
    <p:sldId id="629" r:id="rId10"/>
    <p:sldId id="662" r:id="rId11"/>
  </p:sldIdLst>
  <p:sldSz cx="18288000" cy="10287000"/>
  <p:notesSz cx="6858000" cy="9144000"/>
  <p:embeddedFontLst>
    <p:embeddedFont>
      <p:font typeface="Bahnschrift Light" panose="020B0502040204020203" pitchFamily="3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rbel Light" panose="020B0303020204020204" pitchFamily="34" charset="0"/>
      <p:regular r:id="rId18"/>
      <p:italic r:id="rId19"/>
    </p:embeddedFont>
    <p:embeddedFont>
      <p:font typeface="Microsoft JhengHei Light" panose="020B0304030504040204" pitchFamily="34" charset="-120"/>
      <p:regular r:id="rId20"/>
    </p:embeddedFont>
    <p:embeddedFont>
      <p:font typeface="Microsoft JhengHei UI Light" panose="020B0304030504040204" pitchFamily="34" charset="-120"/>
      <p:regular r:id="rId21"/>
    </p:embeddedFont>
    <p:embeddedFont>
      <p:font typeface="Nunito Sans" panose="020B0604020202020204" charset="0"/>
      <p:regular r:id="rId22"/>
      <p:bold r:id="rId23"/>
      <p:italic r:id="rId24"/>
      <p:boldItalic r:id="rId25"/>
    </p:embeddedFont>
    <p:embeddedFont>
      <p:font typeface="Roboto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66"/>
    <a:srgbClr val="C98971"/>
    <a:srgbClr val="C98970"/>
    <a:srgbClr val="CCE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1" autoAdjust="0"/>
    <p:restoredTop sz="96374" autoAdjust="0"/>
  </p:normalViewPr>
  <p:slideViewPr>
    <p:cSldViewPr>
      <p:cViewPr varScale="1">
        <p:scale>
          <a:sx n="53" d="100"/>
          <a:sy n="53" d="100"/>
        </p:scale>
        <p:origin x="102" y="7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u="sng" dirty="0"/>
              <a:t>DID</a:t>
            </a:r>
            <a:r>
              <a:rPr lang="en-US" b="1" u="sng" baseline="0" dirty="0"/>
              <a:t> YOU KNOW </a:t>
            </a:r>
          </a:p>
          <a:p>
            <a:pPr algn="r">
              <a:defRPr/>
            </a:pPr>
            <a:r>
              <a:rPr lang="en-US" b="1" u="sng" baseline="0" dirty="0"/>
              <a:t>ABOUT ZERO WASTE</a:t>
            </a:r>
            <a:endParaRPr lang="en-US" b="1" u="sng" dirty="0"/>
          </a:p>
        </c:rich>
      </c:tx>
      <c:layout>
        <c:manualLayout>
          <c:xMode val="edge"/>
          <c:yMode val="edge"/>
          <c:x val="0.71619165010915686"/>
          <c:y val="1.81347150259067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title>
    <c:autoTitleDeleted val="0"/>
    <c:plotArea>
      <c:layout>
        <c:manualLayout>
          <c:layoutTarget val="inner"/>
          <c:xMode val="edge"/>
          <c:yMode val="edge"/>
          <c:x val="0.24937228640812426"/>
          <c:y val="6.6658031088082895E-2"/>
          <c:w val="0.47633343145190965"/>
          <c:h val="0.792243686508098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4D-435F-B6B4-8595B6A7B9B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B5-4393-814C-7A7A409A3B0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3B5-4393-814C-7A7A409A3B0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3B5-4393-814C-7A7A409A3B06}"/>
              </c:ext>
            </c:extLst>
          </c:dPt>
          <c:cat>
            <c:strRef>
              <c:f>Sheet1!$A$2:$A$5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79.7</c:v>
                </c:pt>
                <c:pt idx="1">
                  <c:v>20.3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4D-435F-B6B4-8595B6A7B9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75159356832732349"/>
          <c:y val="0.89258047407286523"/>
          <c:w val="0.21488139917089805"/>
          <c:h val="9.18754844763575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511865545557368E-2"/>
          <c:y val="8.4448186446573703E-2"/>
          <c:w val="0.82882539993896176"/>
          <c:h val="0.82482101949801867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&lt;25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EDUCATIONAL ACTIVITIES</c:v>
                </c:pt>
                <c:pt idx="1">
                  <c:v>ZERO WASTE CHALLENGES</c:v>
                </c:pt>
                <c:pt idx="2">
                  <c:v>TIPS OR FACTS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59.9</c:v>
                </c:pt>
                <c:pt idx="1">
                  <c:v>55.88</c:v>
                </c:pt>
                <c:pt idx="2">
                  <c:v>58.7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B4-4BE1-A423-4DC3304AAF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&gt;35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EDUCATIONAL ACTIVITIES</c:v>
                </c:pt>
                <c:pt idx="1">
                  <c:v>ZERO WASTE CHALLENGES</c:v>
                </c:pt>
                <c:pt idx="2">
                  <c:v>TIPS OR FACTS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18.18</c:v>
                </c:pt>
                <c:pt idx="1">
                  <c:v>23.53</c:v>
                </c:pt>
                <c:pt idx="2">
                  <c:v>19.57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B4-4BE1-A423-4DC3304AAF9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25-35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EDUCATIONAL ACTIVITIES</c:v>
                </c:pt>
                <c:pt idx="1">
                  <c:v>ZERO WASTE CHALLENGES</c:v>
                </c:pt>
                <c:pt idx="2">
                  <c:v>TIPS OR FACTS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22.73</c:v>
                </c:pt>
                <c:pt idx="1">
                  <c:v>20.59</c:v>
                </c:pt>
                <c:pt idx="2">
                  <c:v>21.74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B4-4BE1-A423-4DC3304AA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04412351"/>
        <c:axId val="604412767"/>
      </c:barChart>
      <c:catAx>
        <c:axId val="604412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604412767"/>
        <c:crosses val="autoZero"/>
        <c:auto val="1"/>
        <c:lblAlgn val="ctr"/>
        <c:lblOffset val="100"/>
        <c:noMultiLvlLbl val="0"/>
      </c:catAx>
      <c:valAx>
        <c:axId val="604412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604412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0590410056695929"/>
          <c:y val="0.95976709989564557"/>
          <c:w val="0.14641243879496368"/>
          <c:h val="4.02329001043544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E6FBE-E410-4BEF-A3C4-01E56497A97D}" type="datetimeFigureOut">
              <a:rPr lang="el-GR" smtClean="0"/>
              <a:t>13/12/2020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72985-0554-4F82-9BD4-33890F07244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0183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2985-0554-4F82-9BD4-33890F07244A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529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2985-0554-4F82-9BD4-33890F07244A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074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ΔΙΑΦΟΡΕΣ ΣΕ ΤΟΠΙΚΟ ΕΠΙΠΕΔΟ, ΛΙΓΟΤΕΡΟ ΠΡΟΝΟΜΙΟΥΧΟΙ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FD187-7D74-4BFC-B925-AD91EFADB3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92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2985-0554-4F82-9BD4-33890F07244A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81110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642198-9D29-4B2C-A951-7AC2ACB78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86575" y="1114425"/>
            <a:ext cx="10372725" cy="4029075"/>
          </a:xfrm>
          <a:custGeom>
            <a:avLst/>
            <a:gdLst>
              <a:gd name="connsiteX0" fmla="*/ 0 w 6915150"/>
              <a:gd name="connsiteY0" fmla="*/ 0 h 2686050"/>
              <a:gd name="connsiteX1" fmla="*/ 6915150 w 6915150"/>
              <a:gd name="connsiteY1" fmla="*/ 0 h 2686050"/>
              <a:gd name="connsiteX2" fmla="*/ 6915150 w 6915150"/>
              <a:gd name="connsiteY2" fmla="*/ 2686050 h 2686050"/>
              <a:gd name="connsiteX3" fmla="*/ 0 w 6915150"/>
              <a:gd name="connsiteY3" fmla="*/ 2686050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5150" h="2686050">
                <a:moveTo>
                  <a:pt x="0" y="0"/>
                </a:moveTo>
                <a:lnTo>
                  <a:pt x="6915150" y="0"/>
                </a:lnTo>
                <a:lnTo>
                  <a:pt x="6915150" y="2686050"/>
                </a:lnTo>
                <a:lnTo>
                  <a:pt x="0" y="268605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0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0E0D4A-A17E-4D01-AA51-8B3A99117A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6805" y="4749423"/>
            <a:ext cx="14514393" cy="4196686"/>
          </a:xfrm>
          <a:custGeom>
            <a:avLst/>
            <a:gdLst>
              <a:gd name="connsiteX0" fmla="*/ 0 w 9676262"/>
              <a:gd name="connsiteY0" fmla="*/ 0 h 2797791"/>
              <a:gd name="connsiteX1" fmla="*/ 9676262 w 9676262"/>
              <a:gd name="connsiteY1" fmla="*/ 0 h 2797791"/>
              <a:gd name="connsiteX2" fmla="*/ 9676262 w 9676262"/>
              <a:gd name="connsiteY2" fmla="*/ 2797791 h 2797791"/>
              <a:gd name="connsiteX3" fmla="*/ 0 w 9676262"/>
              <a:gd name="connsiteY3" fmla="*/ 2797791 h 2797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6262" h="2797791">
                <a:moveTo>
                  <a:pt x="0" y="0"/>
                </a:moveTo>
                <a:lnTo>
                  <a:pt x="9676262" y="0"/>
                </a:lnTo>
                <a:lnTo>
                  <a:pt x="9676262" y="2797791"/>
                </a:lnTo>
                <a:lnTo>
                  <a:pt x="0" y="279779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0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FB7DD931-D8F0-4E6B-8900-376B43516DB0}"/>
              </a:ext>
            </a:extLst>
          </p:cNvPr>
          <p:cNvSpPr/>
          <p:nvPr/>
        </p:nvSpPr>
        <p:spPr>
          <a:xfrm>
            <a:off x="378854" y="9410700"/>
            <a:ext cx="1897240" cy="34210"/>
          </a:xfrm>
          <a:prstGeom prst="rect">
            <a:avLst/>
          </a:prstGeom>
          <a:solidFill>
            <a:srgbClr val="35382F"/>
          </a:solidFill>
        </p:spPr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3B8A10B3-02FA-4D6A-B673-4027E9FB96D7}"/>
              </a:ext>
            </a:extLst>
          </p:cNvPr>
          <p:cNvSpPr/>
          <p:nvPr/>
        </p:nvSpPr>
        <p:spPr>
          <a:xfrm>
            <a:off x="15028900" y="952500"/>
            <a:ext cx="3259100" cy="881654"/>
          </a:xfrm>
          <a:prstGeom prst="rect">
            <a:avLst/>
          </a:prstGeom>
          <a:solidFill>
            <a:srgbClr val="FFFF66"/>
          </a:solid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A56E5-B443-49D4-B69D-B7CC43EAF35C}"/>
              </a:ext>
            </a:extLst>
          </p:cNvPr>
          <p:cNvSpPr txBox="1"/>
          <p:nvPr/>
        </p:nvSpPr>
        <p:spPr>
          <a:xfrm>
            <a:off x="1327474" y="1181100"/>
            <a:ext cx="14141126" cy="6368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">
              <a:spcAft>
                <a:spcPts val="600"/>
              </a:spcAft>
            </a:pPr>
            <a:r>
              <a:rPr lang="en-US" sz="13800" b="1" kern="800" spc="140" dirty="0">
                <a:solidFill>
                  <a:srgbClr val="35382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Ethically</a:t>
            </a:r>
            <a:r>
              <a:rPr lang="en-US" sz="34400" b="1" kern="800" spc="140" dirty="0">
                <a:solidFill>
                  <a:srgbClr val="35382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endParaRPr lang="en-US" sz="13800" b="1" kern="800" spc="140" dirty="0">
              <a:solidFill>
                <a:srgbClr val="35382F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72000">
              <a:spcAft>
                <a:spcPts val="600"/>
              </a:spcAft>
            </a:pPr>
            <a:r>
              <a:rPr lang="en-US" sz="4400" kern="800" spc="140" dirty="0">
                <a:solidFill>
                  <a:srgbClr val="35382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BY ETHICAL PATHS</a:t>
            </a:r>
            <a:endParaRPr lang="en-US" sz="34400" kern="800" spc="140" dirty="0">
              <a:solidFill>
                <a:srgbClr val="35382F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6C9E7A5D-5B61-4AF9-ABC7-064730AEB61E}"/>
              </a:ext>
            </a:extLst>
          </p:cNvPr>
          <p:cNvSpPr/>
          <p:nvPr/>
        </p:nvSpPr>
        <p:spPr>
          <a:xfrm>
            <a:off x="13962100" y="2026800"/>
            <a:ext cx="4325900" cy="881654"/>
          </a:xfrm>
          <a:prstGeom prst="rect">
            <a:avLst/>
          </a:prstGeom>
          <a:solidFill>
            <a:srgbClr val="C98971"/>
          </a:solid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35">
            <a:extLst>
              <a:ext uri="{FF2B5EF4-FFF2-40B4-BE49-F238E27FC236}">
                <a16:creationId xmlns:a16="http://schemas.microsoft.com/office/drawing/2014/main" id="{5CA07701-57AA-48A0-BC38-4C7F77993CD3}"/>
              </a:ext>
            </a:extLst>
          </p:cNvPr>
          <p:cNvSpPr/>
          <p:nvPr/>
        </p:nvSpPr>
        <p:spPr>
          <a:xfrm>
            <a:off x="14173200" y="2217180"/>
            <a:ext cx="3505200" cy="3465735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74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Oval 35">
            <a:extLst>
              <a:ext uri="{FF2B5EF4-FFF2-40B4-BE49-F238E27FC236}">
                <a16:creationId xmlns:a16="http://schemas.microsoft.com/office/drawing/2014/main" id="{9E596B1D-2FC1-46F7-9AD2-104C39D80C16}"/>
              </a:ext>
            </a:extLst>
          </p:cNvPr>
          <p:cNvSpPr/>
          <p:nvPr/>
        </p:nvSpPr>
        <p:spPr>
          <a:xfrm>
            <a:off x="1371600" y="2186328"/>
            <a:ext cx="3505200" cy="3465735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74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Oval 35">
            <a:extLst>
              <a:ext uri="{FF2B5EF4-FFF2-40B4-BE49-F238E27FC236}">
                <a16:creationId xmlns:a16="http://schemas.microsoft.com/office/drawing/2014/main" id="{42A88F27-5205-43B3-8FB4-4A4193705E4A}"/>
              </a:ext>
            </a:extLst>
          </p:cNvPr>
          <p:cNvSpPr/>
          <p:nvPr/>
        </p:nvSpPr>
        <p:spPr>
          <a:xfrm>
            <a:off x="9851960" y="2217180"/>
            <a:ext cx="3505200" cy="3465735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74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495019" y="3565328"/>
            <a:ext cx="2861562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KOSTAS </a:t>
            </a:r>
          </a:p>
          <a:p>
            <a:pPr algn="ctr"/>
            <a:r>
              <a:rPr lang="en-US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SOLEIDIS</a:t>
            </a:r>
            <a:endParaRPr lang="el-GR" sz="28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57246" y="3503783"/>
            <a:ext cx="3333908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MARIA ARTEMISIA NIKOLAIDOU</a:t>
            </a:r>
            <a:endParaRPr lang="el-GR" sz="28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73779" y="3472995"/>
            <a:ext cx="2861562" cy="87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ALEX </a:t>
            </a:r>
          </a:p>
          <a:p>
            <a:pPr algn="ctr">
              <a:lnSpc>
                <a:spcPts val="3500"/>
              </a:lnSpc>
            </a:pPr>
            <a:r>
              <a:rPr lang="en-US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TSISTRAKIS</a:t>
            </a:r>
            <a:endParaRPr lang="en-US" sz="2500" dirty="0">
              <a:solidFill>
                <a:srgbClr val="191919"/>
              </a:solidFill>
              <a:latin typeface="Roboto"/>
            </a:endParaRPr>
          </a:p>
        </p:txBody>
      </p:sp>
      <p:sp>
        <p:nvSpPr>
          <p:cNvPr id="14" name="Oval 35">
            <a:extLst>
              <a:ext uri="{FF2B5EF4-FFF2-40B4-BE49-F238E27FC236}">
                <a16:creationId xmlns:a16="http://schemas.microsoft.com/office/drawing/2014/main" id="{848AFE30-90B9-4D5F-8B9E-E0270CD815DD}"/>
              </a:ext>
            </a:extLst>
          </p:cNvPr>
          <p:cNvSpPr/>
          <p:nvPr/>
        </p:nvSpPr>
        <p:spPr>
          <a:xfrm>
            <a:off x="5611780" y="2200365"/>
            <a:ext cx="3505200" cy="3465735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74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740740-E128-4C7E-821F-46A7049F3C76}"/>
              </a:ext>
            </a:extLst>
          </p:cNvPr>
          <p:cNvSpPr txBox="1"/>
          <p:nvPr/>
        </p:nvSpPr>
        <p:spPr>
          <a:xfrm>
            <a:off x="5591727" y="3472995"/>
            <a:ext cx="3505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MICHAEL KARABERIS</a:t>
            </a:r>
            <a:endParaRPr lang="el-GR" sz="28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1ED2D-DC36-48BB-9F42-4AB27426EF50}"/>
              </a:ext>
            </a:extLst>
          </p:cNvPr>
          <p:cNvSpPr txBox="1"/>
          <p:nvPr/>
        </p:nvSpPr>
        <p:spPr>
          <a:xfrm>
            <a:off x="490338" y="8587203"/>
            <a:ext cx="687404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5040"/>
              </a:lnSpc>
              <a:defRPr sz="4800" spc="395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r>
              <a:rPr lang="en-US" dirty="0"/>
              <a:t>MEET THE TEAM </a:t>
            </a:r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8F47DF54-23C8-471C-9974-417C7FB9730F}"/>
              </a:ext>
            </a:extLst>
          </p:cNvPr>
          <p:cNvSpPr/>
          <p:nvPr/>
        </p:nvSpPr>
        <p:spPr>
          <a:xfrm>
            <a:off x="14630400" y="7831205"/>
            <a:ext cx="4358640" cy="881654"/>
          </a:xfrm>
          <a:prstGeom prst="rect">
            <a:avLst/>
          </a:prstGeom>
          <a:solidFill>
            <a:srgbClr val="FFFF66"/>
          </a:solidFill>
        </p:spPr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FAC04B18-BAC3-4ACD-9945-3EA0EB8C3C45}"/>
              </a:ext>
            </a:extLst>
          </p:cNvPr>
          <p:cNvSpPr/>
          <p:nvPr/>
        </p:nvSpPr>
        <p:spPr>
          <a:xfrm>
            <a:off x="12827205" y="8907804"/>
            <a:ext cx="5536193" cy="881654"/>
          </a:xfrm>
          <a:prstGeom prst="rect">
            <a:avLst/>
          </a:prstGeom>
          <a:solidFill>
            <a:srgbClr val="C98971"/>
          </a:solidFill>
        </p:spPr>
      </p:sp>
    </p:spTree>
    <p:extLst>
      <p:ext uri="{BB962C8B-B14F-4D97-AF65-F5344CB8AC3E}">
        <p14:creationId xmlns:p14="http://schemas.microsoft.com/office/powerpoint/2010/main" val="3214380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33678" y="0"/>
            <a:ext cx="14100733" cy="10287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/>
          <a:lstStyle/>
          <a:p>
            <a:endParaRPr lang="el-GR" dirty="0"/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1966884F-639F-4038-9B0A-D69A8D640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0"/>
            <a:ext cx="8750595" cy="10287000"/>
          </a:xfrm>
          <a:prstGeom prst="rect">
            <a:avLst/>
          </a:prstGeom>
        </p:spPr>
      </p:pic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C2FAA3DC-470D-48C9-89BA-FD89A8008EFF}"/>
              </a:ext>
            </a:extLst>
          </p:cNvPr>
          <p:cNvSpPr/>
          <p:nvPr/>
        </p:nvSpPr>
        <p:spPr>
          <a:xfrm>
            <a:off x="838199" y="1638300"/>
            <a:ext cx="59435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WHAT IS GOING ON</a:t>
            </a:r>
            <a:endParaRPr lang="el-GR" sz="4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15049292" y="7544843"/>
            <a:ext cx="3259100" cy="881654"/>
          </a:xfrm>
          <a:prstGeom prst="rect">
            <a:avLst/>
          </a:prstGeom>
          <a:solidFill>
            <a:srgbClr val="C98970"/>
          </a:solidFill>
        </p:spPr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03D14E1D-CB0D-4B35-9F15-ACB5CBEC51EF}"/>
              </a:ext>
            </a:extLst>
          </p:cNvPr>
          <p:cNvSpPr/>
          <p:nvPr/>
        </p:nvSpPr>
        <p:spPr>
          <a:xfrm>
            <a:off x="14051598" y="8572500"/>
            <a:ext cx="4256794" cy="881654"/>
          </a:xfrm>
          <a:prstGeom prst="rect">
            <a:avLst/>
          </a:prstGeom>
          <a:solidFill>
            <a:srgbClr val="FFFF66"/>
          </a:solidFill>
        </p:spPr>
        <p:txBody>
          <a:bodyPr/>
          <a:lstStyle/>
          <a:p>
            <a:endParaRPr lang="el-GR" dirty="0"/>
          </a:p>
        </p:txBody>
      </p:sp>
      <p:sp>
        <p:nvSpPr>
          <p:cNvPr id="9" name="Ορθογώνιο 14">
            <a:extLst>
              <a:ext uri="{FF2B5EF4-FFF2-40B4-BE49-F238E27FC236}">
                <a16:creationId xmlns:a16="http://schemas.microsoft.com/office/drawing/2014/main" id="{B58ECB8A-5910-4ACB-A697-9D6A70C81991}"/>
              </a:ext>
            </a:extLst>
          </p:cNvPr>
          <p:cNvSpPr/>
          <p:nvPr/>
        </p:nvSpPr>
        <p:spPr>
          <a:xfrm>
            <a:off x="838200" y="3168878"/>
            <a:ext cx="5257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Corbel Light" panose="020B0303020204020204" pitchFamily="34" charset="0"/>
                <a:ea typeface="Malgun Gothic" panose="020B0503020000020004" pitchFamily="34" charset="-127"/>
              </a:rPr>
              <a:t>Reduced cooperation </a:t>
            </a:r>
            <a:r>
              <a:rPr lang="en-US" sz="3600" dirty="0">
                <a:latin typeface="Corbel Light" panose="020B0303020204020204" pitchFamily="34" charset="0"/>
                <a:ea typeface="Malgun Gothic" panose="020B0503020000020004" pitchFamily="34" charset="-127"/>
              </a:rPr>
              <a:t>of citizens and management structures</a:t>
            </a:r>
          </a:p>
        </p:txBody>
      </p:sp>
      <p:sp>
        <p:nvSpPr>
          <p:cNvPr id="10" name="Ορθογώνιο 14">
            <a:extLst>
              <a:ext uri="{FF2B5EF4-FFF2-40B4-BE49-F238E27FC236}">
                <a16:creationId xmlns:a16="http://schemas.microsoft.com/office/drawing/2014/main" id="{46CDA75E-DFEC-493A-9B0D-F7E907F330D3}"/>
              </a:ext>
            </a:extLst>
          </p:cNvPr>
          <p:cNvSpPr/>
          <p:nvPr/>
        </p:nvSpPr>
        <p:spPr>
          <a:xfrm>
            <a:off x="762000" y="5470207"/>
            <a:ext cx="5257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Corbel Light" panose="020B0303020204020204" pitchFamily="34" charset="0"/>
                <a:ea typeface="Microsoft JhengHei Light" panose="020B0304030504040204" pitchFamily="34" charset="-120"/>
              </a:rPr>
              <a:t>Lack</a:t>
            </a:r>
            <a:r>
              <a:rPr lang="en-US" sz="3600" dirty="0">
                <a:latin typeface="Corbel Light" panose="020B0303020204020204" pitchFamily="34" charset="0"/>
                <a:ea typeface="Microsoft JhengHei Light" panose="020B0304030504040204" pitchFamily="34" charset="-120"/>
              </a:rPr>
              <a:t> of environmental education</a:t>
            </a:r>
            <a:endParaRPr lang="el-GR" sz="3600" b="1" dirty="0">
              <a:latin typeface="Corbel Light" panose="020B0303020204020204" pitchFamily="34" charset="0"/>
              <a:ea typeface="Microsoft JhengHei Light" panose="020B0304030504040204" pitchFamily="34" charset="-120"/>
            </a:endParaRPr>
          </a:p>
        </p:txBody>
      </p:sp>
      <p:sp>
        <p:nvSpPr>
          <p:cNvPr id="11" name="Ορθογώνιο 14">
            <a:extLst>
              <a:ext uri="{FF2B5EF4-FFF2-40B4-BE49-F238E27FC236}">
                <a16:creationId xmlns:a16="http://schemas.microsoft.com/office/drawing/2014/main" id="{CEC46FEA-95D5-40C8-A342-9DAC3C606716}"/>
              </a:ext>
            </a:extLst>
          </p:cNvPr>
          <p:cNvSpPr/>
          <p:nvPr/>
        </p:nvSpPr>
        <p:spPr>
          <a:xfrm>
            <a:off x="838199" y="7339339"/>
            <a:ext cx="594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orbel Light" panose="020B0303020204020204" pitchFamily="34" charset="0"/>
                <a:ea typeface="Microsoft JhengHei Light" panose="020B0304030504040204" pitchFamily="34" charset="-120"/>
              </a:rPr>
              <a:t>Digital </a:t>
            </a:r>
            <a:r>
              <a:rPr lang="en-US" sz="3600" b="1" dirty="0">
                <a:latin typeface="Corbel Light" panose="020B0303020204020204" pitchFamily="34" charset="0"/>
                <a:ea typeface="Microsoft JhengHei Light" panose="020B0304030504040204" pitchFamily="34" charset="-120"/>
              </a:rPr>
              <a:t>illiteracy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C6613A04-B448-4E6E-ADC8-14DD548401E4}"/>
              </a:ext>
            </a:extLst>
          </p:cNvPr>
          <p:cNvSpPr/>
          <p:nvPr/>
        </p:nvSpPr>
        <p:spPr>
          <a:xfrm>
            <a:off x="1118936" y="2095500"/>
            <a:ext cx="57096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DIFFERENTIATOR</a:t>
            </a:r>
            <a:endParaRPr lang="el-GR" sz="4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F89E1595-2A01-44C1-AD10-72B14F2D0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0"/>
            <a:ext cx="8686802" cy="1031817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E3F8C5B-7141-4A82-BE3F-51FC0A1A80ED}"/>
              </a:ext>
            </a:extLst>
          </p:cNvPr>
          <p:cNvSpPr/>
          <p:nvPr/>
        </p:nvSpPr>
        <p:spPr>
          <a:xfrm>
            <a:off x="15028900" y="7183993"/>
            <a:ext cx="3259100" cy="881654"/>
          </a:xfrm>
          <a:prstGeom prst="rect">
            <a:avLst/>
          </a:prstGeom>
          <a:solidFill>
            <a:srgbClr val="FFFF66"/>
          </a:solidFill>
        </p:spPr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EBF152E4-F3A2-4CC3-80FB-299E863E78F9}"/>
              </a:ext>
            </a:extLst>
          </p:cNvPr>
          <p:cNvSpPr/>
          <p:nvPr/>
        </p:nvSpPr>
        <p:spPr>
          <a:xfrm>
            <a:off x="13934726" y="8323940"/>
            <a:ext cx="4358640" cy="881654"/>
          </a:xfrm>
          <a:prstGeom prst="rect">
            <a:avLst/>
          </a:prstGeom>
          <a:solidFill>
            <a:srgbClr val="C98971"/>
          </a:solidFill>
        </p:spPr>
      </p:sp>
      <p:sp>
        <p:nvSpPr>
          <p:cNvPr id="7" name="Ορθογώνιο 14">
            <a:extLst>
              <a:ext uri="{FF2B5EF4-FFF2-40B4-BE49-F238E27FC236}">
                <a16:creationId xmlns:a16="http://schemas.microsoft.com/office/drawing/2014/main" id="{A4D528F7-85F7-491F-818E-758879F7298A}"/>
              </a:ext>
            </a:extLst>
          </p:cNvPr>
          <p:cNvSpPr/>
          <p:nvPr/>
        </p:nvSpPr>
        <p:spPr>
          <a:xfrm>
            <a:off x="1118936" y="3986828"/>
            <a:ext cx="609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orbel Light" panose="020B0303020204020204" pitchFamily="34" charset="0"/>
                <a:ea typeface="Malgun Gothic" panose="020B0503020000020004" pitchFamily="34" charset="-127"/>
              </a:rPr>
              <a:t>Introducing </a:t>
            </a:r>
            <a:r>
              <a:rPr lang="en-US" sz="3600" b="1" dirty="0">
                <a:latin typeface="Corbel Light" panose="020B0303020204020204" pitchFamily="34" charset="0"/>
                <a:ea typeface="Malgun Gothic" panose="020B0503020000020004" pitchFamily="34" charset="-127"/>
              </a:rPr>
              <a:t>zero waste </a:t>
            </a:r>
            <a:r>
              <a:rPr lang="en-US" sz="3600" dirty="0">
                <a:latin typeface="Corbel Light" panose="020B0303020204020204" pitchFamily="34" charset="0"/>
                <a:ea typeface="Malgun Gothic" panose="020B0503020000020004" pitchFamily="34" charset="-127"/>
              </a:rPr>
              <a:t>techniques </a:t>
            </a:r>
            <a:endParaRPr lang="el-GR" sz="3600" dirty="0">
              <a:latin typeface="Corbel Light" panose="020B0303020204020204" pitchFamily="34" charset="0"/>
              <a:ea typeface="Malgun Gothic" panose="020B0503020000020004" pitchFamily="34" charset="-127"/>
            </a:endParaRPr>
          </a:p>
          <a:p>
            <a:endParaRPr lang="el-GR" sz="3600" dirty="0">
              <a:latin typeface="Corbel Light" panose="020B0303020204020204" pitchFamily="34" charset="0"/>
              <a:ea typeface="Malgun Gothic" panose="020B0503020000020004" pitchFamily="34" charset="-127"/>
            </a:endParaRPr>
          </a:p>
          <a:p>
            <a:r>
              <a:rPr lang="en-US" sz="3600" dirty="0">
                <a:latin typeface="Corbel Light" panose="020B0303020204020204" pitchFamily="34" charset="0"/>
                <a:ea typeface="Malgun Gothic" panose="020B0503020000020004" pitchFamily="34" charset="-127"/>
              </a:rPr>
              <a:t>Support of </a:t>
            </a:r>
            <a:r>
              <a:rPr lang="en-US" sz="3600" b="1" dirty="0">
                <a:latin typeface="Corbel Light" panose="020B0303020204020204" pitchFamily="34" charset="0"/>
                <a:ea typeface="Malgun Gothic" panose="020B0503020000020004" pitchFamily="34" charset="-127"/>
              </a:rPr>
              <a:t>civic engagement</a:t>
            </a:r>
            <a:endParaRPr lang="el-GR" sz="3600" b="1" dirty="0">
              <a:latin typeface="Corbel Light" panose="020B0303020204020204" pitchFamily="34" charset="0"/>
              <a:ea typeface="Malgun Gothic" panose="020B0503020000020004" pitchFamily="34" charset="-127"/>
            </a:endParaRPr>
          </a:p>
          <a:p>
            <a:endParaRPr lang="el-GR" sz="3600" dirty="0">
              <a:latin typeface="Corbel Light" panose="020B0303020204020204" pitchFamily="34" charset="0"/>
              <a:ea typeface="Malgun Gothic" panose="020B0503020000020004" pitchFamily="34" charset="-127"/>
            </a:endParaRPr>
          </a:p>
          <a:p>
            <a:r>
              <a:rPr lang="en-US" sz="3600" dirty="0">
                <a:latin typeface="Corbel Light" panose="020B0303020204020204" pitchFamily="34" charset="0"/>
                <a:ea typeface="Malgun Gothic" panose="020B0503020000020004" pitchFamily="34" charset="-127"/>
              </a:rPr>
              <a:t>Age index increase</a:t>
            </a:r>
            <a:endParaRPr lang="el-GR" sz="3600" dirty="0">
              <a:latin typeface="Corbel Light" panose="020B0303020204020204" pitchFamily="34" charset="0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57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rst part">
            <a:hlinkClick r:id="" action="ppaction://media"/>
            <a:extLst>
              <a:ext uri="{FF2B5EF4-FFF2-40B4-BE49-F238E27FC236}">
                <a16:creationId xmlns:a16="http://schemas.microsoft.com/office/drawing/2014/main" id="{16EDE93A-8DA8-40AE-8FC7-DB1E818418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84"/>
                </p14:media>
              </p:ext>
            </p:extLst>
          </p:nvPr>
        </p:nvPicPr>
        <p:blipFill rotWithShape="1">
          <a:blip r:embed="rId4"/>
          <a:srcRect t="4609"/>
          <a:stretch/>
        </p:blipFill>
        <p:spPr>
          <a:xfrm>
            <a:off x="8621898" y="1182864"/>
            <a:ext cx="8305800" cy="7923035"/>
          </a:xfrm>
          <a:prstGeom prst="rect">
            <a:avLst/>
          </a:prstGeom>
        </p:spPr>
      </p:pic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4263161-AFE5-4EE8-8354-8FF442F262D1}"/>
              </a:ext>
            </a:extLst>
          </p:cNvPr>
          <p:cNvSpPr/>
          <p:nvPr/>
        </p:nvSpPr>
        <p:spPr>
          <a:xfrm>
            <a:off x="1143000" y="2587356"/>
            <a:ext cx="64770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7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endParaRPr lang="en-US" sz="27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endParaRPr lang="en-US" sz="27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2B856567-3625-4495-AFE2-FBB683AAB858}"/>
              </a:ext>
            </a:extLst>
          </p:cNvPr>
          <p:cNvSpPr/>
          <p:nvPr/>
        </p:nvSpPr>
        <p:spPr>
          <a:xfrm>
            <a:off x="15240000" y="2563351"/>
            <a:ext cx="4358640" cy="8816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sp>
      <p:sp>
        <p:nvSpPr>
          <p:cNvPr id="2" name="AutoShape 2"/>
          <p:cNvSpPr/>
          <p:nvPr/>
        </p:nvSpPr>
        <p:spPr>
          <a:xfrm>
            <a:off x="16298158" y="1511479"/>
            <a:ext cx="3259100" cy="881654"/>
          </a:xfrm>
          <a:prstGeom prst="rect">
            <a:avLst/>
          </a:prstGeom>
          <a:solidFill>
            <a:srgbClr val="F4B8B7"/>
          </a:solidFill>
        </p:spPr>
        <p:txBody>
          <a:bodyPr/>
          <a:lstStyle/>
          <a:p>
            <a:endParaRPr lang="el-GR" dirty="0"/>
          </a:p>
        </p:txBody>
      </p:sp>
      <p:sp>
        <p:nvSpPr>
          <p:cNvPr id="10" name="Ορθογώνιο 2">
            <a:extLst>
              <a:ext uri="{FF2B5EF4-FFF2-40B4-BE49-F238E27FC236}">
                <a16:creationId xmlns:a16="http://schemas.microsoft.com/office/drawing/2014/main" id="{FE6A8DFC-0039-459A-A961-BD1A6036DE32}"/>
              </a:ext>
            </a:extLst>
          </p:cNvPr>
          <p:cNvSpPr/>
          <p:nvPr/>
        </p:nvSpPr>
        <p:spPr>
          <a:xfrm>
            <a:off x="1175197" y="1182865"/>
            <a:ext cx="5410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WHAT WE OFFER</a:t>
            </a:r>
            <a:endParaRPr lang="el-GR" sz="4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1" name="Ορθογώνιο 14">
            <a:extLst>
              <a:ext uri="{FF2B5EF4-FFF2-40B4-BE49-F238E27FC236}">
                <a16:creationId xmlns:a16="http://schemas.microsoft.com/office/drawing/2014/main" id="{B367334D-4A0B-41B2-8D68-DD03E226954B}"/>
              </a:ext>
            </a:extLst>
          </p:cNvPr>
          <p:cNvSpPr/>
          <p:nvPr/>
        </p:nvSpPr>
        <p:spPr>
          <a:xfrm>
            <a:off x="1143000" y="3004178"/>
            <a:ext cx="6096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orbel Light" panose="020B0303020204020204" pitchFamily="34" charset="0"/>
                <a:ea typeface="Malgun Gothic" panose="020B0503020000020004" pitchFamily="34" charset="-127"/>
              </a:rPr>
              <a:t>Accessibility tools for each target group</a:t>
            </a:r>
          </a:p>
          <a:p>
            <a:endParaRPr lang="en-US" sz="3200" dirty="0">
              <a:latin typeface="Corbel Light" panose="020B0303020204020204" pitchFamily="34" charset="0"/>
              <a:ea typeface="Malgun Gothic" panose="020B0503020000020004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orbel Light" panose="020B0303020204020204" pitchFamily="34" charset="0"/>
                <a:ea typeface="Malgun Gothic" panose="020B0503020000020004" pitchFamily="34" charset="-127"/>
              </a:rPr>
              <a:t>Interactive challenge for tracking waste</a:t>
            </a:r>
          </a:p>
          <a:p>
            <a:endParaRPr lang="en-US" sz="3200" dirty="0">
              <a:latin typeface="Corbel Light" panose="020B0303020204020204" pitchFamily="34" charset="0"/>
              <a:ea typeface="Malgun Gothic" panose="020B0503020000020004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orbel Light" panose="020B0303020204020204" pitchFamily="34" charset="0"/>
                <a:ea typeface="Malgun Gothic" panose="020B0503020000020004" pitchFamily="34" charset="-127"/>
              </a:rPr>
              <a:t>Maps locating proposed stores with sustainable products</a:t>
            </a:r>
          </a:p>
          <a:p>
            <a:endParaRPr lang="en-US" sz="3200" dirty="0">
              <a:latin typeface="Corbel Light" panose="020B0303020204020204" pitchFamily="34" charset="0"/>
              <a:ea typeface="Malgun Gothic" panose="020B0503020000020004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orbel Light" panose="020B0303020204020204" pitchFamily="34" charset="0"/>
                <a:ea typeface="Malgun Gothic" panose="020B0503020000020004" pitchFamily="34" charset="-127"/>
              </a:rPr>
              <a:t>Maps mentioning recycling spots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4263161-AFE5-4EE8-8354-8FF442F262D1}"/>
              </a:ext>
            </a:extLst>
          </p:cNvPr>
          <p:cNvSpPr/>
          <p:nvPr/>
        </p:nvSpPr>
        <p:spPr>
          <a:xfrm>
            <a:off x="1143000" y="2587356"/>
            <a:ext cx="64770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7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endParaRPr lang="en-US" sz="27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endParaRPr lang="en-US" sz="27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2B856567-3625-4495-AFE2-FBB683AAB858}"/>
              </a:ext>
            </a:extLst>
          </p:cNvPr>
          <p:cNvSpPr/>
          <p:nvPr/>
        </p:nvSpPr>
        <p:spPr>
          <a:xfrm>
            <a:off x="-140368" y="7945315"/>
            <a:ext cx="4358640" cy="881654"/>
          </a:xfrm>
          <a:prstGeom prst="rect">
            <a:avLst/>
          </a:prstGeom>
          <a:solidFill>
            <a:srgbClr val="FFFF66"/>
          </a:solidFill>
        </p:spPr>
      </p:sp>
      <p:sp>
        <p:nvSpPr>
          <p:cNvPr id="2" name="AutoShape 2"/>
          <p:cNvSpPr/>
          <p:nvPr/>
        </p:nvSpPr>
        <p:spPr>
          <a:xfrm>
            <a:off x="-4011" y="9057124"/>
            <a:ext cx="3259100" cy="881654"/>
          </a:xfrm>
          <a:prstGeom prst="rect">
            <a:avLst/>
          </a:prstGeom>
          <a:solidFill>
            <a:srgbClr val="C98971"/>
          </a:solidFill>
        </p:spPr>
        <p:txBody>
          <a:bodyPr/>
          <a:lstStyle/>
          <a:p>
            <a:endParaRPr lang="el-GR" dirty="0"/>
          </a:p>
        </p:txBody>
      </p:sp>
      <p:sp>
        <p:nvSpPr>
          <p:cNvPr id="10" name="Ορθογώνιο 2">
            <a:extLst>
              <a:ext uri="{FF2B5EF4-FFF2-40B4-BE49-F238E27FC236}">
                <a16:creationId xmlns:a16="http://schemas.microsoft.com/office/drawing/2014/main" id="{FE6A8DFC-0039-459A-A961-BD1A6036DE32}"/>
              </a:ext>
            </a:extLst>
          </p:cNvPr>
          <p:cNvSpPr/>
          <p:nvPr/>
        </p:nvSpPr>
        <p:spPr>
          <a:xfrm>
            <a:off x="1143000" y="1126758"/>
            <a:ext cx="5410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WHAT WE OFFER</a:t>
            </a:r>
            <a:endParaRPr lang="el-GR" sz="4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1" name="Ορθογώνιο 14">
            <a:extLst>
              <a:ext uri="{FF2B5EF4-FFF2-40B4-BE49-F238E27FC236}">
                <a16:creationId xmlns:a16="http://schemas.microsoft.com/office/drawing/2014/main" id="{B367334D-4A0B-41B2-8D68-DD03E226954B}"/>
              </a:ext>
            </a:extLst>
          </p:cNvPr>
          <p:cNvSpPr/>
          <p:nvPr/>
        </p:nvSpPr>
        <p:spPr>
          <a:xfrm>
            <a:off x="1143000" y="3004178"/>
            <a:ext cx="6096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orbel Light" panose="020B0303020204020204" pitchFamily="34" charset="0"/>
                <a:ea typeface="Malgun Gothic" panose="020B0503020000020004" pitchFamily="34" charset="-127"/>
              </a:rPr>
              <a:t>Guidance for better recycling</a:t>
            </a:r>
          </a:p>
          <a:p>
            <a:endParaRPr lang="en-US" sz="3600" dirty="0">
              <a:latin typeface="Corbel Light" panose="020B0303020204020204" pitchFamily="34" charset="0"/>
              <a:ea typeface="Malgun Gothic" panose="020B0503020000020004" pitchFamily="34" charset="-127"/>
            </a:endParaRPr>
          </a:p>
          <a:p>
            <a:r>
              <a:rPr lang="en-US" sz="3600" dirty="0">
                <a:latin typeface="Corbel Light" panose="020B0303020204020204" pitchFamily="34" charset="0"/>
                <a:ea typeface="Malgun Gothic" panose="020B0503020000020004" pitchFamily="34" charset="-127"/>
              </a:rPr>
              <a:t>Zero waste swaps and proposals</a:t>
            </a:r>
          </a:p>
          <a:p>
            <a:endParaRPr lang="en-US" sz="3600" dirty="0">
              <a:latin typeface="Corbel Light" panose="020B0303020204020204" pitchFamily="34" charset="0"/>
              <a:ea typeface="Malgun Gothic" panose="020B0503020000020004" pitchFamily="34" charset="-127"/>
            </a:endParaRPr>
          </a:p>
          <a:p>
            <a:r>
              <a:rPr lang="en-US" sz="3600" dirty="0">
                <a:latin typeface="Corbel Light" panose="020B0303020204020204" pitchFamily="34" charset="0"/>
                <a:ea typeface="Malgun Gothic" panose="020B0503020000020004" pitchFamily="34" charset="-127"/>
              </a:rPr>
              <a:t>Activities for students</a:t>
            </a:r>
          </a:p>
          <a:p>
            <a:endParaRPr lang="en-US" sz="3600" dirty="0">
              <a:latin typeface="Corbel Light" panose="020B0303020204020204" pitchFamily="34" charset="0"/>
              <a:ea typeface="Malgun Gothic" panose="020B0503020000020004" pitchFamily="34" charset="-127"/>
            </a:endParaRPr>
          </a:p>
          <a:p>
            <a:r>
              <a:rPr lang="en-US" sz="3600" dirty="0">
                <a:latin typeface="Corbel Light" panose="020B0303020204020204" pitchFamily="34" charset="0"/>
                <a:ea typeface="Malgun Gothic" panose="020B0503020000020004" pitchFamily="34" charset="-127"/>
              </a:rPr>
              <a:t>Communication platform for educational assistance</a:t>
            </a:r>
          </a:p>
        </p:txBody>
      </p:sp>
      <p:pic>
        <p:nvPicPr>
          <p:cNvPr id="8" name="Second part">
            <a:hlinkClick r:id="" action="ppaction://media"/>
            <a:extLst>
              <a:ext uri="{FF2B5EF4-FFF2-40B4-BE49-F238E27FC236}">
                <a16:creationId xmlns:a16="http://schemas.microsoft.com/office/drawing/2014/main" id="{D9104852-DB18-4A1D-91A3-B8BB5402E8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532" t="5603" r="532"/>
          <a:stretch/>
        </p:blipFill>
        <p:spPr>
          <a:xfrm>
            <a:off x="8458200" y="1297917"/>
            <a:ext cx="8686800" cy="820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5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81000" y="1257300"/>
            <a:ext cx="7924800" cy="1030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6600" spc="72" dirty="0">
                <a:solidFill>
                  <a:srgbClr val="35382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RESEARCH SO FAR</a:t>
            </a:r>
          </a:p>
        </p:txBody>
      </p:sp>
      <p:sp>
        <p:nvSpPr>
          <p:cNvPr id="23" name="AutoShape 23"/>
          <p:cNvSpPr/>
          <p:nvPr/>
        </p:nvSpPr>
        <p:spPr>
          <a:xfrm>
            <a:off x="0" y="1028700"/>
            <a:ext cx="7734300" cy="38100"/>
          </a:xfrm>
          <a:prstGeom prst="rect">
            <a:avLst/>
          </a:prstGeom>
          <a:solidFill>
            <a:srgbClr val="35382F"/>
          </a:solidFill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AB9A46-850D-4D1C-B5AF-5AD1F509ABC0}"/>
              </a:ext>
            </a:extLst>
          </p:cNvPr>
          <p:cNvSpPr/>
          <p:nvPr/>
        </p:nvSpPr>
        <p:spPr>
          <a:xfrm>
            <a:off x="7643918" y="5400441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ΔΑΝΙΑ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3B846F19-5E73-4E9A-A2EC-2158881B4DB1}"/>
              </a:ext>
            </a:extLst>
          </p:cNvPr>
          <p:cNvSpPr/>
          <p:nvPr/>
        </p:nvSpPr>
        <p:spPr>
          <a:xfrm>
            <a:off x="15544800" y="319625"/>
            <a:ext cx="4358640" cy="881654"/>
          </a:xfrm>
          <a:prstGeom prst="rect">
            <a:avLst/>
          </a:prstGeom>
          <a:solidFill>
            <a:srgbClr val="C98971"/>
          </a:solidFill>
        </p:spPr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24A6767-C1AB-4801-9888-1C7FF6E9F4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0469617"/>
              </p:ext>
            </p:extLst>
          </p:nvPr>
        </p:nvGraphicFramePr>
        <p:xfrm>
          <a:off x="-838200" y="3644900"/>
          <a:ext cx="8153400" cy="490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DED8219-E05E-4F36-ACE8-6D32AE149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5954646"/>
              </p:ext>
            </p:extLst>
          </p:nvPr>
        </p:nvGraphicFramePr>
        <p:xfrm>
          <a:off x="8525884" y="2933700"/>
          <a:ext cx="10778729" cy="632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AutoShape 2">
            <a:extLst>
              <a:ext uri="{FF2B5EF4-FFF2-40B4-BE49-F238E27FC236}">
                <a16:creationId xmlns:a16="http://schemas.microsoft.com/office/drawing/2014/main" id="{084F8AF9-46DB-4723-8D47-7E6FA3DC08BD}"/>
              </a:ext>
            </a:extLst>
          </p:cNvPr>
          <p:cNvSpPr/>
          <p:nvPr/>
        </p:nvSpPr>
        <p:spPr>
          <a:xfrm>
            <a:off x="13929360" y="1385945"/>
            <a:ext cx="4358640" cy="881654"/>
          </a:xfrm>
          <a:prstGeom prst="rect">
            <a:avLst/>
          </a:prstGeom>
          <a:solidFill>
            <a:srgbClr val="FFFF66"/>
          </a:solid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DCCD65-E523-4197-B0AC-5591A4D1F3D8}"/>
              </a:ext>
            </a:extLst>
          </p:cNvPr>
          <p:cNvSpPr txBox="1"/>
          <p:nvPr/>
        </p:nvSpPr>
        <p:spPr>
          <a:xfrm>
            <a:off x="8553958" y="2570384"/>
            <a:ext cx="10371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defRPr lang="en-US" sz="1862" b="1" i="0" u="sng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u="sng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WHAT DO YOU  WANT TO SEE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705286"/>
            <a:ext cx="13639800" cy="993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5400" spc="72" dirty="0">
                <a:solidFill>
                  <a:srgbClr val="35382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WHY WE CHOSE SUP FREE HACKATHON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4399" y="3832107"/>
            <a:ext cx="5374645" cy="4475479"/>
            <a:chOff x="-2" y="0"/>
            <a:chExt cx="4716873" cy="4333669"/>
          </a:xfrm>
        </p:grpSpPr>
        <p:sp>
          <p:nvSpPr>
            <p:cNvPr id="6" name="TextBox 6"/>
            <p:cNvSpPr txBox="1"/>
            <p:nvPr/>
          </p:nvSpPr>
          <p:spPr>
            <a:xfrm>
              <a:off x="-2" y="3737620"/>
              <a:ext cx="4716873" cy="596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GOVERNMENTAL </a:t>
              </a:r>
            </a:p>
            <a:p>
              <a:pPr algn="ctr"/>
              <a:r>
                <a:rPr lang="en-US" sz="2000" dirty="0"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SUPPORT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774860" y="0"/>
              <a:ext cx="3167152" cy="316715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l-GR" dirty="0"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1998955" y="3832107"/>
            <a:ext cx="5755645" cy="4376793"/>
            <a:chOff x="-3" y="0"/>
            <a:chExt cx="4716873" cy="3992398"/>
          </a:xfrm>
        </p:grpSpPr>
        <p:sp>
          <p:nvSpPr>
            <p:cNvPr id="10" name="TextBox 10"/>
            <p:cNvSpPr txBox="1"/>
            <p:nvPr/>
          </p:nvSpPr>
          <p:spPr>
            <a:xfrm>
              <a:off x="-3" y="3430906"/>
              <a:ext cx="4716873" cy="561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IDEAL KNOWLEDGABLE </a:t>
              </a:r>
            </a:p>
            <a:p>
              <a:pPr algn="ctr"/>
              <a:r>
                <a:rPr lang="en-US" sz="2000" dirty="0"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COMITTEE</a:t>
              </a:r>
              <a:endParaRPr lang="el-GR" sz="20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endParaRP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774860" y="0"/>
              <a:ext cx="3167152" cy="316715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/>
              <a:lstStyle/>
              <a:p>
                <a:endParaRPr lang="el-GR" dirty="0"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6349469" y="3832107"/>
            <a:ext cx="5649486" cy="4389867"/>
            <a:chOff x="113087" y="0"/>
            <a:chExt cx="4716873" cy="412462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TextBox 14"/>
            <p:cNvSpPr txBox="1"/>
            <p:nvPr/>
          </p:nvSpPr>
          <p:spPr>
            <a:xfrm>
              <a:off x="113087" y="3546265"/>
              <a:ext cx="4716873" cy="578361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COVID-19 EXPERIENCE WITH DISTANCE LEARNING</a:t>
              </a:r>
              <a:endParaRPr lang="el-GR" sz="20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endParaRP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774860" y="0"/>
              <a:ext cx="3167152" cy="3167152"/>
              <a:chOff x="0" y="0"/>
              <a:chExt cx="6350000" cy="6350000"/>
            </a:xfrm>
            <a:grpFill/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2"/>
              </a:solidFill>
            </p:spPr>
          </p:sp>
        </p:grpSp>
      </p:grpSp>
      <p:sp>
        <p:nvSpPr>
          <p:cNvPr id="17" name="AutoShape 23">
            <a:extLst>
              <a:ext uri="{FF2B5EF4-FFF2-40B4-BE49-F238E27FC236}">
                <a16:creationId xmlns:a16="http://schemas.microsoft.com/office/drawing/2014/main" id="{82BB0586-6BA3-4E55-AE34-8D772F1676C6}"/>
              </a:ext>
            </a:extLst>
          </p:cNvPr>
          <p:cNvSpPr/>
          <p:nvPr/>
        </p:nvSpPr>
        <p:spPr>
          <a:xfrm>
            <a:off x="906379" y="1744237"/>
            <a:ext cx="13258800" cy="57142"/>
          </a:xfrm>
          <a:prstGeom prst="rect">
            <a:avLst/>
          </a:prstGeom>
          <a:solidFill>
            <a:srgbClr val="35382F"/>
          </a:solid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600" y="1747580"/>
            <a:ext cx="97536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800" spc="395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COMPETITION</a:t>
            </a: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089326B8-24FE-430E-9CD5-A9A3E6556ED9}"/>
              </a:ext>
            </a:extLst>
          </p:cNvPr>
          <p:cNvSpPr/>
          <p:nvPr/>
        </p:nvSpPr>
        <p:spPr>
          <a:xfrm>
            <a:off x="0" y="8741273"/>
            <a:ext cx="3259100" cy="881654"/>
          </a:xfrm>
          <a:prstGeom prst="rect">
            <a:avLst/>
          </a:prstGeom>
          <a:solidFill>
            <a:srgbClr val="C98970"/>
          </a:solidFill>
        </p:spPr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D6C2025-A4EB-446F-89AB-C2CD1E2E9A28}"/>
              </a:ext>
            </a:extLst>
          </p:cNvPr>
          <p:cNvSpPr/>
          <p:nvPr/>
        </p:nvSpPr>
        <p:spPr>
          <a:xfrm>
            <a:off x="0" y="7632396"/>
            <a:ext cx="4358640" cy="881654"/>
          </a:xfrm>
          <a:prstGeom prst="rect">
            <a:avLst/>
          </a:prstGeom>
          <a:solidFill>
            <a:srgbClr val="FFFF66"/>
          </a:solidFill>
        </p:spPr>
      </p:sp>
      <p:sp>
        <p:nvSpPr>
          <p:cNvPr id="5" name="Ορθογώνιο 14">
            <a:extLst>
              <a:ext uri="{FF2B5EF4-FFF2-40B4-BE49-F238E27FC236}">
                <a16:creationId xmlns:a16="http://schemas.microsoft.com/office/drawing/2014/main" id="{260DFC8A-B639-409C-9EA0-97D56DE2DBD4}"/>
              </a:ext>
            </a:extLst>
          </p:cNvPr>
          <p:cNvSpPr/>
          <p:nvPr/>
        </p:nvSpPr>
        <p:spPr>
          <a:xfrm>
            <a:off x="9618700" y="3771900"/>
            <a:ext cx="2268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orbel Light" panose="020B0303020204020204" pitchFamily="34" charset="0"/>
                <a:ea typeface="Malgun Gothic" panose="020B0503020000020004" pitchFamily="34" charset="-127"/>
              </a:rPr>
              <a:t>educators</a:t>
            </a:r>
          </a:p>
          <a:p>
            <a:endParaRPr lang="en-US" sz="3600" dirty="0">
              <a:latin typeface="Corbel Light" panose="020B030302020402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FA77892-9F8B-42B8-B9A0-68A31BB03E10}"/>
              </a:ext>
            </a:extLst>
          </p:cNvPr>
          <p:cNvSpPr txBox="1"/>
          <p:nvPr/>
        </p:nvSpPr>
        <p:spPr>
          <a:xfrm>
            <a:off x="7039476" y="1737221"/>
            <a:ext cx="97536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800" spc="395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MARKET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6C92CE-531D-44D1-AE23-D779A751CB45}"/>
              </a:ext>
            </a:extLst>
          </p:cNvPr>
          <p:cNvCxnSpPr>
            <a:cxnSpLocks/>
          </p:cNvCxnSpPr>
          <p:nvPr/>
        </p:nvCxnSpPr>
        <p:spPr>
          <a:xfrm>
            <a:off x="9144000" y="875709"/>
            <a:ext cx="0" cy="8535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3">
            <a:extLst>
              <a:ext uri="{FF2B5EF4-FFF2-40B4-BE49-F238E27FC236}">
                <a16:creationId xmlns:a16="http://schemas.microsoft.com/office/drawing/2014/main" id="{48C77F02-6F0D-42F2-AD8E-587B40922EE9}"/>
              </a:ext>
            </a:extLst>
          </p:cNvPr>
          <p:cNvSpPr/>
          <p:nvPr/>
        </p:nvSpPr>
        <p:spPr>
          <a:xfrm>
            <a:off x="-390024" y="2474744"/>
            <a:ext cx="7429500" cy="48624"/>
          </a:xfrm>
          <a:prstGeom prst="rect">
            <a:avLst/>
          </a:prstGeom>
          <a:solidFill>
            <a:srgbClr val="35382F"/>
          </a:solidFill>
        </p:spPr>
      </p:sp>
      <p:sp>
        <p:nvSpPr>
          <p:cNvPr id="10" name="AutoShape 23">
            <a:extLst>
              <a:ext uri="{FF2B5EF4-FFF2-40B4-BE49-F238E27FC236}">
                <a16:creationId xmlns:a16="http://schemas.microsoft.com/office/drawing/2014/main" id="{4CBA5D96-AB5E-4481-9AA8-8AF29FC54B92}"/>
              </a:ext>
            </a:extLst>
          </p:cNvPr>
          <p:cNvSpPr/>
          <p:nvPr/>
        </p:nvSpPr>
        <p:spPr>
          <a:xfrm>
            <a:off x="11506200" y="2426120"/>
            <a:ext cx="7429500" cy="48624"/>
          </a:xfrm>
          <a:prstGeom prst="rect">
            <a:avLst/>
          </a:prstGeom>
          <a:solidFill>
            <a:srgbClr val="35382F"/>
          </a:solidFill>
        </p:spPr>
      </p:sp>
      <p:sp>
        <p:nvSpPr>
          <p:cNvPr id="11" name="Ορθογώνιο 14">
            <a:extLst>
              <a:ext uri="{FF2B5EF4-FFF2-40B4-BE49-F238E27FC236}">
                <a16:creationId xmlns:a16="http://schemas.microsoft.com/office/drawing/2014/main" id="{4273C8C1-9E84-4D05-BB65-EBBCCA9D9638}"/>
              </a:ext>
            </a:extLst>
          </p:cNvPr>
          <p:cNvSpPr/>
          <p:nvPr/>
        </p:nvSpPr>
        <p:spPr>
          <a:xfrm>
            <a:off x="685800" y="3310741"/>
            <a:ext cx="609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rbel Light" panose="020B0303020204020204" pitchFamily="34" charset="0"/>
                <a:ea typeface="Malgun Gothic" panose="020B0503020000020004" pitchFamily="34" charset="-127"/>
              </a:rPr>
              <a:t>NGOs for Environmental Education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Corbel Light" panose="020B0303020204020204" pitchFamily="34" charset="0"/>
              <a:ea typeface="Malgun Gothic" panose="020B0503020000020004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rbel Light" panose="020B0303020204020204" pitchFamily="34" charset="0"/>
                <a:ea typeface="Malgun Gothic" panose="020B0503020000020004" pitchFamily="34" charset="-127"/>
              </a:rPr>
              <a:t>Tools for reducing waste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Corbel Light" panose="020B0303020204020204" pitchFamily="34" charset="0"/>
              <a:ea typeface="Malgun Gothic" panose="020B0503020000020004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rbel Light" panose="020B0303020204020204" pitchFamily="34" charset="0"/>
                <a:ea typeface="Malgun Gothic" panose="020B0503020000020004" pitchFamily="34" charset="-127"/>
              </a:rPr>
              <a:t>Applications for zero waste</a:t>
            </a:r>
          </a:p>
        </p:txBody>
      </p:sp>
      <p:sp>
        <p:nvSpPr>
          <p:cNvPr id="12" name="Google Shape;132;gb0e9bc6acb_0_94">
            <a:extLst>
              <a:ext uri="{FF2B5EF4-FFF2-40B4-BE49-F238E27FC236}">
                <a16:creationId xmlns:a16="http://schemas.microsoft.com/office/drawing/2014/main" id="{E8ECE48D-20AD-4420-AD54-B99EC233AC6A}"/>
              </a:ext>
            </a:extLst>
          </p:cNvPr>
          <p:cNvSpPr/>
          <p:nvPr/>
        </p:nvSpPr>
        <p:spPr>
          <a:xfrm>
            <a:off x="12192000" y="3508696"/>
            <a:ext cx="2010276" cy="1275667"/>
          </a:xfrm>
          <a:prstGeom prst="roundRect">
            <a:avLst>
              <a:gd name="adj" fmla="val 16667"/>
            </a:avLst>
          </a:prstGeom>
          <a:solidFill>
            <a:srgbClr val="D6A1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83.706</a:t>
            </a:r>
            <a:endParaRPr sz="3600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" name="Google Shape;133;gb0e9bc6acb_0_94">
            <a:extLst>
              <a:ext uri="{FF2B5EF4-FFF2-40B4-BE49-F238E27FC236}">
                <a16:creationId xmlns:a16="http://schemas.microsoft.com/office/drawing/2014/main" id="{C5DD1F56-3F34-4DDA-A208-0EF5DCE83C6D}"/>
              </a:ext>
            </a:extLst>
          </p:cNvPr>
          <p:cNvSpPr/>
          <p:nvPr/>
        </p:nvSpPr>
        <p:spPr>
          <a:xfrm>
            <a:off x="15105100" y="3508696"/>
            <a:ext cx="2010276" cy="1275667"/>
          </a:xfrm>
          <a:prstGeom prst="roundRect">
            <a:avLst>
              <a:gd name="adj" fmla="val 16667"/>
            </a:avLst>
          </a:prstGeom>
          <a:solidFill>
            <a:srgbClr val="D6A1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60.385</a:t>
            </a:r>
            <a:endParaRPr sz="3600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" name="Google Shape;129;gb0e9bc6acb_0_94">
            <a:extLst>
              <a:ext uri="{FF2B5EF4-FFF2-40B4-BE49-F238E27FC236}">
                <a16:creationId xmlns:a16="http://schemas.microsoft.com/office/drawing/2014/main" id="{93108264-89FE-46AA-9FF0-79F610C0533B}"/>
              </a:ext>
            </a:extLst>
          </p:cNvPr>
          <p:cNvSpPr/>
          <p:nvPr/>
        </p:nvSpPr>
        <p:spPr>
          <a:xfrm>
            <a:off x="12191999" y="5504643"/>
            <a:ext cx="2010277" cy="1275666"/>
          </a:xfrm>
          <a:prstGeom prst="roundRect">
            <a:avLst>
              <a:gd name="adj" fmla="val 16667"/>
            </a:avLst>
          </a:prstGeom>
          <a:solidFill>
            <a:srgbClr val="D6A1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10.130</a:t>
            </a:r>
            <a:endParaRPr sz="3600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" name="Google Shape;130;gb0e9bc6acb_0_94">
            <a:extLst>
              <a:ext uri="{FF2B5EF4-FFF2-40B4-BE49-F238E27FC236}">
                <a16:creationId xmlns:a16="http://schemas.microsoft.com/office/drawing/2014/main" id="{674463FB-964C-44B4-A492-933F5F15A0C8}"/>
              </a:ext>
            </a:extLst>
          </p:cNvPr>
          <p:cNvSpPr/>
          <p:nvPr/>
        </p:nvSpPr>
        <p:spPr>
          <a:xfrm>
            <a:off x="15105100" y="5542396"/>
            <a:ext cx="2074985" cy="1275666"/>
          </a:xfrm>
          <a:prstGeom prst="roundRect">
            <a:avLst>
              <a:gd name="adj" fmla="val 16667"/>
            </a:avLst>
          </a:prstGeom>
          <a:solidFill>
            <a:srgbClr val="D6A1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3.168</a:t>
            </a:r>
            <a:endParaRPr sz="3600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" name="Ορθογώνιο 14">
            <a:extLst>
              <a:ext uri="{FF2B5EF4-FFF2-40B4-BE49-F238E27FC236}">
                <a16:creationId xmlns:a16="http://schemas.microsoft.com/office/drawing/2014/main" id="{EC49EF2A-F954-417A-B588-7682CBB30473}"/>
              </a:ext>
            </a:extLst>
          </p:cNvPr>
          <p:cNvSpPr/>
          <p:nvPr/>
        </p:nvSpPr>
        <p:spPr>
          <a:xfrm>
            <a:off x="9647776" y="5822617"/>
            <a:ext cx="2268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orbel Light" panose="020B0303020204020204" pitchFamily="34" charset="0"/>
                <a:ea typeface="Malgun Gothic" panose="020B0503020000020004" pitchFamily="34" charset="-127"/>
              </a:rPr>
              <a:t>schools</a:t>
            </a:r>
          </a:p>
        </p:txBody>
      </p:sp>
      <p:sp>
        <p:nvSpPr>
          <p:cNvPr id="17" name="Ορθογώνιο 14">
            <a:extLst>
              <a:ext uri="{FF2B5EF4-FFF2-40B4-BE49-F238E27FC236}">
                <a16:creationId xmlns:a16="http://schemas.microsoft.com/office/drawing/2014/main" id="{41BAC451-7266-485A-850A-C9AA1CD6FE76}"/>
              </a:ext>
            </a:extLst>
          </p:cNvPr>
          <p:cNvSpPr/>
          <p:nvPr/>
        </p:nvSpPr>
        <p:spPr>
          <a:xfrm>
            <a:off x="9647776" y="7750057"/>
            <a:ext cx="2483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orbel Light" panose="020B0303020204020204" pitchFamily="34" charset="0"/>
                <a:ea typeface="Malgun Gothic" panose="020B0503020000020004" pitchFamily="34" charset="-127"/>
              </a:rPr>
              <a:t>populations</a:t>
            </a:r>
          </a:p>
        </p:txBody>
      </p:sp>
      <p:sp>
        <p:nvSpPr>
          <p:cNvPr id="18" name="Google Shape;135;gb0e9bc6acb_0_94">
            <a:extLst>
              <a:ext uri="{FF2B5EF4-FFF2-40B4-BE49-F238E27FC236}">
                <a16:creationId xmlns:a16="http://schemas.microsoft.com/office/drawing/2014/main" id="{4AC66E68-734E-432E-BCA3-6A2E56B6C710}"/>
              </a:ext>
            </a:extLst>
          </p:cNvPr>
          <p:cNvSpPr/>
          <p:nvPr/>
        </p:nvSpPr>
        <p:spPr>
          <a:xfrm>
            <a:off x="13335000" y="7496647"/>
            <a:ext cx="3011376" cy="1153150"/>
          </a:xfrm>
          <a:prstGeom prst="roundRect">
            <a:avLst>
              <a:gd name="adj" fmla="val 16667"/>
            </a:avLst>
          </a:prstGeom>
          <a:solidFill>
            <a:srgbClr val="D6A1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4.350.444</a:t>
            </a:r>
            <a:endParaRPr sz="3600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949121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>
            <a:extLst>
              <a:ext uri="{FF2B5EF4-FFF2-40B4-BE49-F238E27FC236}">
                <a16:creationId xmlns:a16="http://schemas.microsoft.com/office/drawing/2014/main" id="{BB1085BC-3A8A-4879-BCF9-9FA877EFE0E0}"/>
              </a:ext>
            </a:extLst>
          </p:cNvPr>
          <p:cNvSpPr/>
          <p:nvPr/>
        </p:nvSpPr>
        <p:spPr>
          <a:xfrm>
            <a:off x="-38615" y="9039421"/>
            <a:ext cx="5536193" cy="881654"/>
          </a:xfrm>
          <a:prstGeom prst="rect">
            <a:avLst/>
          </a:prstGeom>
          <a:solidFill>
            <a:srgbClr val="C98971"/>
          </a:solidFill>
        </p:spPr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B58D5F-1A25-4532-BAD8-D7672EEC2CC0}"/>
              </a:ext>
            </a:extLst>
          </p:cNvPr>
          <p:cNvSpPr/>
          <p:nvPr/>
        </p:nvSpPr>
        <p:spPr>
          <a:xfrm>
            <a:off x="249567" y="313461"/>
            <a:ext cx="1515058" cy="1057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19">
            <a:extLst>
              <a:ext uri="{FF2B5EF4-FFF2-40B4-BE49-F238E27FC236}">
                <a16:creationId xmlns:a16="http://schemas.microsoft.com/office/drawing/2014/main" id="{C0C7370B-01A3-4630-A3F6-DE884AE098F1}"/>
              </a:ext>
            </a:extLst>
          </p:cNvPr>
          <p:cNvSpPr/>
          <p:nvPr/>
        </p:nvSpPr>
        <p:spPr>
          <a:xfrm>
            <a:off x="671067" y="856385"/>
            <a:ext cx="55781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Bahnschrift Light" panose="020B0502040204020203" pitchFamily="34" charset="0"/>
                <a:ea typeface="SimSun" panose="02010600030101010101" pitchFamily="2" charset="-122"/>
              </a:rPr>
              <a:t>IMPLEMENTATION</a:t>
            </a:r>
            <a:endParaRPr lang="el-GR" sz="4400" dirty="0">
              <a:latin typeface="Bahnschrift Light" panose="020B0502040204020203" pitchFamily="34" charset="0"/>
              <a:ea typeface="SimSun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7E765C-4C28-4CF1-8398-9684BBCC7264}"/>
              </a:ext>
            </a:extLst>
          </p:cNvPr>
          <p:cNvSpPr/>
          <p:nvPr/>
        </p:nvSpPr>
        <p:spPr>
          <a:xfrm>
            <a:off x="16682626" y="856385"/>
            <a:ext cx="946340" cy="9430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26" name="Picture 2" descr="white high-rise building with blue sky">
            <a:extLst>
              <a:ext uri="{FF2B5EF4-FFF2-40B4-BE49-F238E27FC236}">
                <a16:creationId xmlns:a16="http://schemas.microsoft.com/office/drawing/2014/main" id="{A9503FEC-A328-4F7F-80CD-813E36A0B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0"/>
            <a:ext cx="76962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3">
            <a:extLst>
              <a:ext uri="{FF2B5EF4-FFF2-40B4-BE49-F238E27FC236}">
                <a16:creationId xmlns:a16="http://schemas.microsoft.com/office/drawing/2014/main" id="{574120BB-8306-48E7-9C85-E8BF331648BA}"/>
              </a:ext>
            </a:extLst>
          </p:cNvPr>
          <p:cNvSpPr/>
          <p:nvPr/>
        </p:nvSpPr>
        <p:spPr>
          <a:xfrm>
            <a:off x="-38615" y="7991724"/>
            <a:ext cx="3259100" cy="881654"/>
          </a:xfrm>
          <a:prstGeom prst="rect">
            <a:avLst/>
          </a:prstGeom>
          <a:solidFill>
            <a:srgbClr val="FFFF66"/>
          </a:solidFill>
        </p:spPr>
      </p:sp>
      <p:sp>
        <p:nvSpPr>
          <p:cNvPr id="12" name="Ορθογώνιο 14">
            <a:extLst>
              <a:ext uri="{FF2B5EF4-FFF2-40B4-BE49-F238E27FC236}">
                <a16:creationId xmlns:a16="http://schemas.microsoft.com/office/drawing/2014/main" id="{9F146389-52B2-404E-B9AE-F1C2796584AF}"/>
              </a:ext>
            </a:extLst>
          </p:cNvPr>
          <p:cNvSpPr/>
          <p:nvPr/>
        </p:nvSpPr>
        <p:spPr>
          <a:xfrm>
            <a:off x="412141" y="2017681"/>
            <a:ext cx="6096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rbel Light" panose="020B0303020204020204" pitchFamily="34" charset="0"/>
                <a:ea typeface="Malgun Gothic" panose="020B0503020000020004" pitchFamily="34" charset="-127"/>
              </a:rPr>
              <a:t>Greek </a:t>
            </a:r>
            <a:r>
              <a:rPr lang="en-US" sz="3600" b="1" dirty="0">
                <a:latin typeface="Corbel Light" panose="020B0303020204020204" pitchFamily="34" charset="0"/>
                <a:ea typeface="Malgun Gothic" panose="020B0503020000020004" pitchFamily="34" charset="-127"/>
              </a:rPr>
              <a:t>Ministry of Education </a:t>
            </a:r>
            <a:r>
              <a:rPr lang="en-US" sz="3600" dirty="0">
                <a:latin typeface="Corbel Light" panose="020B0303020204020204" pitchFamily="34" charset="0"/>
                <a:ea typeface="Malgun Gothic" panose="020B0503020000020004" pitchFamily="34" charset="-127"/>
              </a:rPr>
              <a:t>and Religious Affairs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Corbel Light" panose="020B0303020204020204" pitchFamily="34" charset="0"/>
              <a:ea typeface="Malgun Gothic" panose="020B0503020000020004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Corbel Light" panose="020B0303020204020204" pitchFamily="34" charset="0"/>
                <a:ea typeface="Malgun Gothic" panose="020B0503020000020004" pitchFamily="34" charset="-127"/>
              </a:rPr>
              <a:t>Foundations</a:t>
            </a:r>
            <a:r>
              <a:rPr lang="en-US" sz="3600" dirty="0">
                <a:latin typeface="Corbel Light" panose="020B0303020204020204" pitchFamily="34" charset="0"/>
                <a:ea typeface="Malgun Gothic" panose="020B0503020000020004" pitchFamily="34" charset="-127"/>
              </a:rPr>
              <a:t> active in the field of Environmental Awareness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Corbel Light" panose="020B0303020204020204" pitchFamily="34" charset="0"/>
              <a:ea typeface="Malgun Gothic" panose="020B0503020000020004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Corbel Light" panose="020B0303020204020204" pitchFamily="34" charset="0"/>
                <a:ea typeface="Malgun Gothic" panose="020B0503020000020004" pitchFamily="34" charset="-127"/>
              </a:rPr>
              <a:t>For-profit entities </a:t>
            </a:r>
            <a:r>
              <a:rPr lang="en-US" sz="3600" dirty="0">
                <a:latin typeface="Corbel Light" panose="020B0303020204020204" pitchFamily="34" charset="0"/>
                <a:ea typeface="Malgun Gothic" panose="020B0503020000020004" pitchFamily="34" charset="-127"/>
              </a:rPr>
              <a:t>interested in the field of Corporate Social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427060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2418</TotalTime>
  <Words>182</Words>
  <Application>Microsoft Office PowerPoint</Application>
  <PresentationFormat>Custom</PresentationFormat>
  <Paragraphs>74</Paragraphs>
  <Slides>10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Corbel Light</vt:lpstr>
      <vt:lpstr>Roboto</vt:lpstr>
      <vt:lpstr>Calibri</vt:lpstr>
      <vt:lpstr>Bahnschrift Light</vt:lpstr>
      <vt:lpstr>Nunito Sans</vt:lpstr>
      <vt:lpstr>Microsoft JhengHei Light</vt:lpstr>
      <vt:lpstr>Arial</vt:lpstr>
      <vt:lpstr>Microsoft JhengHei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Σπυρος Φιλτισακος</dc:creator>
  <cp:lastModifiedBy>Arte</cp:lastModifiedBy>
  <cp:revision>62</cp:revision>
  <dcterms:created xsi:type="dcterms:W3CDTF">2020-05-20T13:55:03Z</dcterms:created>
  <dcterms:modified xsi:type="dcterms:W3CDTF">2020-12-13T12:52:22Z</dcterms:modified>
</cp:coreProperties>
</file>